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8"/>
  </p:notesMasterIdLst>
  <p:handoutMasterIdLst>
    <p:handoutMasterId r:id="rId49"/>
  </p:handout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21" r:id="rId15"/>
    <p:sldId id="490" r:id="rId16"/>
    <p:sldId id="466" r:id="rId17"/>
    <p:sldId id="260" r:id="rId18"/>
    <p:sldId id="424" r:id="rId19"/>
    <p:sldId id="480" r:id="rId20"/>
    <p:sldId id="561" r:id="rId21"/>
    <p:sldId id="562" r:id="rId22"/>
    <p:sldId id="563" r:id="rId23"/>
    <p:sldId id="483" r:id="rId24"/>
    <p:sldId id="492" r:id="rId25"/>
    <p:sldId id="553" r:id="rId26"/>
    <p:sldId id="503" r:id="rId27"/>
    <p:sldId id="538" r:id="rId28"/>
    <p:sldId id="565" r:id="rId29"/>
    <p:sldId id="566" r:id="rId30"/>
    <p:sldId id="567" r:id="rId31"/>
    <p:sldId id="568" r:id="rId32"/>
    <p:sldId id="486" r:id="rId33"/>
    <p:sldId id="569" r:id="rId34"/>
    <p:sldId id="570" r:id="rId35"/>
    <p:sldId id="534" r:id="rId36"/>
    <p:sldId id="311" r:id="rId37"/>
    <p:sldId id="576" r:id="rId38"/>
    <p:sldId id="508" r:id="rId39"/>
    <p:sldId id="509" r:id="rId40"/>
    <p:sldId id="573" r:id="rId41"/>
    <p:sldId id="504" r:id="rId42"/>
    <p:sldId id="515" r:id="rId43"/>
    <p:sldId id="516" r:id="rId44"/>
    <p:sldId id="506" r:id="rId45"/>
    <p:sldId id="575" r:id="rId46"/>
    <p:sldId id="287" r:id="rId47"/>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48"/>
    <p:restoredTop sz="97030" autoAdjust="0"/>
  </p:normalViewPr>
  <p:slideViewPr>
    <p:cSldViewPr snapToGrid="0">
      <p:cViewPr varScale="1">
        <p:scale>
          <a:sx n="126" d="100"/>
          <a:sy n="126" d="100"/>
        </p:scale>
        <p:origin x="200" y="2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3" d="100"/>
          <a:sy n="83" d="100"/>
        </p:scale>
        <p:origin x="2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B0BC92-4238-F453-1F53-E86656531F1F}"/>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10DEDD-5DBA-F416-6D2C-39ECA77FF9C3}"/>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D41D56D3-8C84-1147-B9A3-CE724532DF2C}" type="datetimeFigureOut">
              <a:rPr lang="en-US" smtClean="0"/>
              <a:t>6/27/23</a:t>
            </a:fld>
            <a:endParaRPr lang="en-US"/>
          </a:p>
        </p:txBody>
      </p:sp>
      <p:sp>
        <p:nvSpPr>
          <p:cNvPr id="4" name="Footer Placeholder 3">
            <a:extLst>
              <a:ext uri="{FF2B5EF4-FFF2-40B4-BE49-F238E27FC236}">
                <a16:creationId xmlns:a16="http://schemas.microsoft.com/office/drawing/2014/main" id="{578309F6-2B6D-FF19-2B82-3D74B99351D6}"/>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C287B7-23CE-BC1A-3407-0D365A75B4BA}"/>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1E1B853C-5C5F-5341-A655-0FF59FB8E713}" type="slidenum">
              <a:rPr lang="en-US" smtClean="0"/>
              <a:t>‹#›</a:t>
            </a:fld>
            <a:endParaRPr lang="en-US"/>
          </a:p>
        </p:txBody>
      </p:sp>
    </p:spTree>
    <p:extLst>
      <p:ext uri="{BB962C8B-B14F-4D97-AF65-F5344CB8AC3E}">
        <p14:creationId xmlns:p14="http://schemas.microsoft.com/office/powerpoint/2010/main" val="84312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635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0650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989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881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61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3395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216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45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71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443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845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2369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462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669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441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91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8914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282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1187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3385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679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spTree>
    <p:extLst>
      <p:ext uri="{BB962C8B-B14F-4D97-AF65-F5344CB8AC3E}">
        <p14:creationId xmlns:p14="http://schemas.microsoft.com/office/powerpoint/2010/main" val="2116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graphics, clipart, black and white, cartoon&#10;&#10;Description automatically generated">
            <a:extLst>
              <a:ext uri="{FF2B5EF4-FFF2-40B4-BE49-F238E27FC236}">
                <a16:creationId xmlns:a16="http://schemas.microsoft.com/office/drawing/2014/main" id="{FF7F76EF-038E-99D6-673D-5CD739E53272}"/>
              </a:ext>
            </a:extLst>
          </p:cNvPr>
          <p:cNvPicPr>
            <a:picLocks noChangeAspect="1"/>
          </p:cNvPicPr>
          <p:nvPr userDrawn="1"/>
        </p:nvPicPr>
        <p:blipFill>
          <a:blip r:embed="rId3"/>
          <a:stretch>
            <a:fillRect/>
          </a:stretch>
        </p:blipFill>
        <p:spPr>
          <a:xfrm>
            <a:off x="8777189" y="4860235"/>
            <a:ext cx="2983062" cy="1864414"/>
          </a:xfrm>
          <a:prstGeom prst="rect">
            <a:avLst/>
          </a:prstGeom>
        </p:spPr>
      </p:pic>
    </p:spTree>
    <p:extLst>
      <p:ext uri="{BB962C8B-B14F-4D97-AF65-F5344CB8AC3E}">
        <p14:creationId xmlns:p14="http://schemas.microsoft.com/office/powerpoint/2010/main" val="4130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penguin, sketch, flightless bird, cartoon&#10;&#10;Description automatically generated">
            <a:extLst>
              <a:ext uri="{FF2B5EF4-FFF2-40B4-BE49-F238E27FC236}">
                <a16:creationId xmlns:a16="http://schemas.microsoft.com/office/drawing/2014/main" id="{D9F84FEE-2B4F-7A5C-E05F-5C276A1FBFB9}"/>
              </a:ext>
            </a:extLst>
          </p:cNvPr>
          <p:cNvPicPr>
            <a:picLocks noChangeAspect="1"/>
          </p:cNvPicPr>
          <p:nvPr userDrawn="1"/>
        </p:nvPicPr>
        <p:blipFill>
          <a:blip r:embed="rId3"/>
          <a:stretch>
            <a:fillRect/>
          </a:stretch>
        </p:blipFill>
        <p:spPr>
          <a:xfrm>
            <a:off x="8713910" y="5078896"/>
            <a:ext cx="3058057" cy="1628030"/>
          </a:xfrm>
          <a:prstGeom prst="rect">
            <a:avLst/>
          </a:prstGeom>
        </p:spPr>
      </p:pic>
    </p:spTree>
    <p:extLst>
      <p:ext uri="{BB962C8B-B14F-4D97-AF65-F5344CB8AC3E}">
        <p14:creationId xmlns:p14="http://schemas.microsoft.com/office/powerpoint/2010/main" val="1279919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pic>
        <p:nvPicPr>
          <p:cNvPr id="3" name="Picture 2" descr="A picture containing clipart, animated cartoon, illustration, graphics&#10;&#10;Description automatically generated">
            <a:extLst>
              <a:ext uri="{FF2B5EF4-FFF2-40B4-BE49-F238E27FC236}">
                <a16:creationId xmlns:a16="http://schemas.microsoft.com/office/drawing/2014/main" id="{9BF847B4-C99F-7F84-DE1C-0DA1EDFF77A9}"/>
              </a:ext>
            </a:extLst>
          </p:cNvPr>
          <p:cNvPicPr>
            <a:picLocks noChangeAspect="1"/>
          </p:cNvPicPr>
          <p:nvPr userDrawn="1"/>
        </p:nvPicPr>
        <p:blipFill>
          <a:blip r:embed="rId2"/>
          <a:stretch>
            <a:fillRect/>
          </a:stretch>
        </p:blipFill>
        <p:spPr>
          <a:xfrm>
            <a:off x="7509212" y="4532244"/>
            <a:ext cx="3364992" cy="2103120"/>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4" name="Graphic 3">
            <a:extLst>
              <a:ext uri="{FF2B5EF4-FFF2-40B4-BE49-F238E27FC236}">
                <a16:creationId xmlns:a16="http://schemas.microsoft.com/office/drawing/2014/main" id="{90A20619-15D8-90E6-79A1-C7F6474514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54075" y="1324539"/>
            <a:ext cx="9083849" cy="1924050"/>
          </a:xfrm>
          <a:prstGeom prst="rect">
            <a:avLst/>
          </a:prstGeom>
        </p:spPr>
      </p:pic>
      <p:sp>
        <p:nvSpPr>
          <p:cNvPr id="5" name="Google Shape;14;p3">
            <a:extLst>
              <a:ext uri="{FF2B5EF4-FFF2-40B4-BE49-F238E27FC236}">
                <a16:creationId xmlns:a16="http://schemas.microsoft.com/office/drawing/2014/main" id="{77279616-5272-A72B-9451-947417C65995}"/>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96859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96"/>
        <p:cNvGrpSpPr/>
        <p:nvPr/>
      </p:nvGrpSpPr>
      <p:grpSpPr>
        <a:xfrm>
          <a:off x="0" y="0"/>
          <a:ext cx="0" cy="0"/>
          <a:chOff x="0" y="0"/>
          <a:chExt cx="0" cy="0"/>
        </a:xfrm>
      </p:grpSpPr>
      <p:pic>
        <p:nvPicPr>
          <p:cNvPr id="4" name="Picture 3" descr="A picture containing penguin, flightless bird, cartoon, adaalie penguin&#10;&#10;Description automatically generated">
            <a:extLst>
              <a:ext uri="{FF2B5EF4-FFF2-40B4-BE49-F238E27FC236}">
                <a16:creationId xmlns:a16="http://schemas.microsoft.com/office/drawing/2014/main" id="{F1D6C79F-CAE8-188D-3921-EA71C667F654}"/>
              </a:ext>
            </a:extLst>
          </p:cNvPr>
          <p:cNvPicPr>
            <a:picLocks noChangeAspect="1"/>
          </p:cNvPicPr>
          <p:nvPr userDrawn="1"/>
        </p:nvPicPr>
        <p:blipFill>
          <a:blip r:embed="rId2"/>
          <a:stretch>
            <a:fillRect/>
          </a:stretch>
        </p:blipFill>
        <p:spPr>
          <a:xfrm>
            <a:off x="7509212" y="4532243"/>
            <a:ext cx="3927308" cy="2095823"/>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235091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2" name="Picture 1">
            <a:extLst>
              <a:ext uri="{FF2B5EF4-FFF2-40B4-BE49-F238E27FC236}">
                <a16:creationId xmlns:a16="http://schemas.microsoft.com/office/drawing/2014/main" id="{959A54A7-678D-2264-346A-43347A63E41E}"/>
              </a:ext>
            </a:extLst>
          </p:cNvPr>
          <p:cNvPicPr>
            <a:picLocks noChangeAspect="1"/>
          </p:cNvPicPr>
          <p:nvPr userDrawn="1"/>
        </p:nvPicPr>
        <p:blipFill>
          <a:blip r:embed="rId3"/>
          <a:stretch>
            <a:fillRect/>
          </a:stretch>
        </p:blipFill>
        <p:spPr>
          <a:xfrm>
            <a:off x="2150299" y="1403477"/>
            <a:ext cx="7891402" cy="4198225"/>
          </a:xfrm>
          <a:prstGeom prst="rect">
            <a:avLst/>
          </a:prstGeom>
        </p:spPr>
      </p:pic>
      <p:sp>
        <p:nvSpPr>
          <p:cNvPr id="3" name="Google Shape;14;p3">
            <a:extLst>
              <a:ext uri="{FF2B5EF4-FFF2-40B4-BE49-F238E27FC236}">
                <a16:creationId xmlns:a16="http://schemas.microsoft.com/office/drawing/2014/main" id="{0E2837CD-8ACB-9CBA-7979-7BC2D88E90E3}"/>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8647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3" name="Picture 2" descr="A picture containing graphics, clipart, black and white, cartoon&#10;&#10;Description automatically generated">
            <a:extLst>
              <a:ext uri="{FF2B5EF4-FFF2-40B4-BE49-F238E27FC236}">
                <a16:creationId xmlns:a16="http://schemas.microsoft.com/office/drawing/2014/main" id="{7CBC9D7F-728B-4740-F662-043B3478D97F}"/>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2" name="Google Shape;10;p15">
            <a:extLst>
              <a:ext uri="{FF2B5EF4-FFF2-40B4-BE49-F238E27FC236}">
                <a16:creationId xmlns:a16="http://schemas.microsoft.com/office/drawing/2014/main" id="{E2745F97-4770-C5F7-E342-64C306E89ED4}"/>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43121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5" name="Picture 4" descr="A picture containing penguin, sketch, flightless bird, cartoon&#10;&#10;Description automatically generated">
            <a:extLst>
              <a:ext uri="{FF2B5EF4-FFF2-40B4-BE49-F238E27FC236}">
                <a16:creationId xmlns:a16="http://schemas.microsoft.com/office/drawing/2014/main" id="{490CB416-9B3E-5737-C32D-9D93078AD252}"/>
              </a:ext>
            </a:extLst>
          </p:cNvPr>
          <p:cNvPicPr>
            <a:picLocks noChangeAspect="1"/>
          </p:cNvPicPr>
          <p:nvPr userDrawn="1"/>
        </p:nvPicPr>
        <p:blipFill>
          <a:blip r:embed="rId2"/>
          <a:stretch>
            <a:fillRect/>
          </a:stretch>
        </p:blipFill>
        <p:spPr>
          <a:xfrm>
            <a:off x="7226212" y="4286884"/>
            <a:ext cx="4545755" cy="2420042"/>
          </a:xfrm>
          <a:prstGeom prst="rect">
            <a:avLst/>
          </a:prstGeom>
        </p:spPr>
      </p:pic>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3">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4">
            <a:alphaModFix/>
          </a:blip>
          <a:srcRect/>
          <a:stretch/>
        </p:blipFill>
        <p:spPr>
          <a:xfrm>
            <a:off x="3046102" y="5496905"/>
            <a:ext cx="1440365" cy="824404"/>
          </a:xfrm>
          <a:prstGeom prst="rect">
            <a:avLst/>
          </a:prstGeom>
          <a:noFill/>
          <a:ln>
            <a:noFill/>
          </a:ln>
        </p:spPr>
      </p:pic>
      <p:sp>
        <p:nvSpPr>
          <p:cNvPr id="2" name="Google Shape;10;p15">
            <a:extLst>
              <a:ext uri="{FF2B5EF4-FFF2-40B4-BE49-F238E27FC236}">
                <a16:creationId xmlns:a16="http://schemas.microsoft.com/office/drawing/2014/main" id="{05230CC0-7E4B-96AF-22EC-650B8548FFE9}"/>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72631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
        <p:nvSpPr>
          <p:cNvPr id="3" name="Google Shape;10;p15">
            <a:extLst>
              <a:ext uri="{FF2B5EF4-FFF2-40B4-BE49-F238E27FC236}">
                <a16:creationId xmlns:a16="http://schemas.microsoft.com/office/drawing/2014/main" id="{21DA5977-6B74-0C30-99C5-022A74B2D6FD}"/>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710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graphics, clipart, black and white, cartoon&#10;&#10;Description automatically generated">
            <a:extLst>
              <a:ext uri="{FF2B5EF4-FFF2-40B4-BE49-F238E27FC236}">
                <a16:creationId xmlns:a16="http://schemas.microsoft.com/office/drawing/2014/main" id="{D9FFCFEC-93F3-D51F-8777-FA481DFDF65E}"/>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4" name="Google Shape;10;p15">
            <a:extLst>
              <a:ext uri="{FF2B5EF4-FFF2-40B4-BE49-F238E27FC236}">
                <a16:creationId xmlns:a16="http://schemas.microsoft.com/office/drawing/2014/main" id="{08C2542E-BB90-500C-AD17-DAEB48923B91}"/>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06888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penguin, sketch, flightless bird, cartoon&#10;&#10;Description automatically generated">
            <a:extLst>
              <a:ext uri="{FF2B5EF4-FFF2-40B4-BE49-F238E27FC236}">
                <a16:creationId xmlns:a16="http://schemas.microsoft.com/office/drawing/2014/main" id="{ABA69610-570A-8775-7C1A-5FA64A73A4F3}"/>
              </a:ext>
            </a:extLst>
          </p:cNvPr>
          <p:cNvPicPr>
            <a:picLocks noChangeAspect="1"/>
          </p:cNvPicPr>
          <p:nvPr userDrawn="1"/>
        </p:nvPicPr>
        <p:blipFill>
          <a:blip r:embed="rId4"/>
          <a:stretch>
            <a:fillRect/>
          </a:stretch>
        </p:blipFill>
        <p:spPr>
          <a:xfrm>
            <a:off x="7226212" y="4286884"/>
            <a:ext cx="4545755" cy="2420042"/>
          </a:xfrm>
          <a:prstGeom prst="rect">
            <a:avLst/>
          </a:prstGeom>
        </p:spPr>
      </p:pic>
      <p:sp>
        <p:nvSpPr>
          <p:cNvPr id="4" name="Google Shape;10;p15">
            <a:extLst>
              <a:ext uri="{FF2B5EF4-FFF2-40B4-BE49-F238E27FC236}">
                <a16:creationId xmlns:a16="http://schemas.microsoft.com/office/drawing/2014/main" id="{4D5B7B9B-3B91-AA89-48B7-69AE38048DF5}"/>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6468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63236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3" name="Google Shape;44;p18">
            <a:extLst>
              <a:ext uri="{FF2B5EF4-FFF2-40B4-BE49-F238E27FC236}">
                <a16:creationId xmlns:a16="http://schemas.microsoft.com/office/drawing/2014/main" id="{70359C3E-AD60-C00A-ADDC-F612A002DFF9}"/>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
        <p:nvSpPr>
          <p:cNvPr id="4" name="Google Shape;14;p3">
            <a:extLst>
              <a:ext uri="{FF2B5EF4-FFF2-40B4-BE49-F238E27FC236}">
                <a16:creationId xmlns:a16="http://schemas.microsoft.com/office/drawing/2014/main" id="{3DEDA0B5-4776-F3FC-B8F4-C05122FF005A}"/>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729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89459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8" r:id="rId2"/>
    <p:sldLayoutId id="2147483679" r:id="rId3"/>
    <p:sldLayoutId id="2147483674" r:id="rId4"/>
    <p:sldLayoutId id="2147483680" r:id="rId5"/>
    <p:sldLayoutId id="2147483681" r:id="rId6"/>
    <p:sldLayoutId id="2147483665" r:id="rId7"/>
    <p:sldLayoutId id="2147483670" r:id="rId8"/>
    <p:sldLayoutId id="2147483673" r:id="rId9"/>
    <p:sldLayoutId id="2147483672" r:id="rId10"/>
    <p:sldLayoutId id="2147483682" r:id="rId11"/>
    <p:sldLayoutId id="2147483683" r:id="rId12"/>
    <p:sldLayoutId id="2147483669" r:id="rId13"/>
    <p:sldLayoutId id="2147483677"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pwc.de/en/digitale-transformation/pwc-bitkom-study-open-source-monitor-2021.pdf"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2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45.jpg"/><Relationship Id="rId4" Type="http://schemas.openxmlformats.org/officeDocument/2006/relationships/image" Target="../media/image1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47.png"/></Relationships>
</file>

<file path=ppt/slides/_rels/slide2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53.png"/><Relationship Id="rId4" Type="http://schemas.openxmlformats.org/officeDocument/2006/relationships/image" Target="../media/image152.png"/></Relationships>
</file>

<file path=ppt/slides/_rels/slide3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57.png"/><Relationship Id="rId4" Type="http://schemas.openxmlformats.org/officeDocument/2006/relationships/image" Target="../media/image156.png"/></Relationships>
</file>

<file path=ppt/slides/_rels/slide3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59.png"/></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6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2" name="Title 1">
            <a:extLst>
              <a:ext uri="{FF2B5EF4-FFF2-40B4-BE49-F238E27FC236}">
                <a16:creationId xmlns:a16="http://schemas.microsoft.com/office/drawing/2014/main" id="{71266536-E540-45AD-550F-9DCF06160FB5}"/>
              </a:ext>
            </a:extLst>
          </p:cNvPr>
          <p:cNvSpPr>
            <a:spLocks noGrp="1"/>
          </p:cNvSpPr>
          <p:nvPr>
            <p:ph type="ctrTitle"/>
          </p:nvPr>
        </p:nvSpPr>
        <p:spPr>
          <a:prstGeom prst="rect">
            <a:avLst/>
          </a:prstGeom>
        </p:spPr>
        <p:txBody>
          <a:bodyPr/>
          <a:lstStyle/>
          <a:p>
            <a:r>
              <a:rPr lang="en-US" dirty="0"/>
              <a:t>The OpenChain Project</a:t>
            </a:r>
          </a:p>
        </p:txBody>
      </p:sp>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p:txBody>
          <a:bodyPr>
            <a:normAutofit fontScale="92500"/>
          </a:bodyPr>
          <a:lstStyle/>
          <a:p>
            <a:r>
              <a:rPr lang="en-US" sz="2400" dirty="0"/>
              <a:t>Creating And Maintaining The Standards For Open Source Licensing And Security</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
        <p:nvSpPr>
          <p:cNvPr id="13" name="Title 12">
            <a:extLst>
              <a:ext uri="{FF2B5EF4-FFF2-40B4-BE49-F238E27FC236}">
                <a16:creationId xmlns:a16="http://schemas.microsoft.com/office/drawing/2014/main" id="{E17EAF76-EEE6-7D81-E400-AA3E62C7CAF7}"/>
              </a:ext>
            </a:extLst>
          </p:cNvPr>
          <p:cNvSpPr>
            <a:spLocks noGrp="1"/>
          </p:cNvSpPr>
          <p:nvPr>
            <p:ph type="title"/>
          </p:nvPr>
        </p:nvSpPr>
        <p:spPr/>
        <p:txBody>
          <a:bodyPr/>
          <a:lstStyle/>
          <a:p>
            <a:r>
              <a:rPr lang="en-US" dirty="0">
                <a:solidFill>
                  <a:srgbClr val="003778"/>
                </a:solidFill>
              </a:rPr>
              <a:t>Our Newest Board Member: CARIAD for VW</a:t>
            </a:r>
            <a:endParaRPr lang="en-US" dirty="0"/>
          </a:p>
        </p:txBody>
      </p:sp>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Members Represent Over 5.9 Trillion USD In Market Value</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Example Verticals Impacted by OpenChain</a:t>
            </a:r>
            <a:endParaRPr dirty="0">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Tree>
    <p:extLst>
      <p:ext uri="{BB962C8B-B14F-4D97-AF65-F5344CB8AC3E}">
        <p14:creationId xmlns:p14="http://schemas.microsoft.com/office/powerpoint/2010/main" val="2898152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lstStyle/>
          <a:p>
            <a:r>
              <a:rPr lang="en-JP" dirty="0"/>
              <a:t>Trust Built By Process Management</a:t>
            </a:r>
            <a:endParaRPr lang="en-US"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r>
              <a:rPr lang="en-US" sz="2800" b="1" dirty="0">
                <a:solidFill>
                  <a:schemeClr val="accent6">
                    <a:lumMod val="50000"/>
                  </a:schemeClr>
                </a:solidFill>
              </a:rPr>
              <a:t>OpenChain ISO/IEC 5230:2020</a:t>
            </a:r>
            <a:r>
              <a:rPr lang="en-US" sz="2800" dirty="0"/>
              <a:t> </a:t>
            </a:r>
            <a:br>
              <a:rPr lang="en-US" sz="2800" dirty="0"/>
            </a:br>
            <a:r>
              <a:rPr lang="en-US" b="1" dirty="0"/>
              <a:t>Since Q4 2016~ as de facto, Q4 2020~ ISO/IEC</a:t>
            </a:r>
            <a:br>
              <a:rPr lang="en-US" dirty="0"/>
            </a:br>
            <a:r>
              <a:rPr lang="en-US" dirty="0"/>
              <a:t>The International Standard for open source license compliance. </a:t>
            </a:r>
          </a:p>
          <a:p>
            <a:r>
              <a:rPr lang="en-US" sz="2800" b="1" dirty="0">
                <a:solidFill>
                  <a:schemeClr val="accent6">
                    <a:lumMod val="50000"/>
                  </a:schemeClr>
                </a:solidFill>
              </a:rPr>
              <a:t>OpenChain ISO/IEC DIS 18974</a:t>
            </a:r>
            <a:br>
              <a:rPr lang="en-US" sz="2800" b="1" dirty="0">
                <a:solidFill>
                  <a:schemeClr val="accent6">
                    <a:lumMod val="50000"/>
                  </a:schemeClr>
                </a:solidFill>
              </a:rPr>
            </a:br>
            <a:r>
              <a:rPr lang="en-US" b="1" dirty="0"/>
              <a:t>Since Q4 2022~ as de facto, Q3 2023 expected ISO/IEC</a:t>
            </a:r>
            <a:br>
              <a:rPr lang="en-US" b="1" dirty="0">
                <a:solidFill>
                  <a:schemeClr val="accent6">
                    <a:lumMod val="50000"/>
                  </a:schemeClr>
                </a:solidFill>
              </a:rPr>
            </a:br>
            <a:r>
              <a:rPr lang="en-US" dirty="0"/>
              <a:t>The industry standard for open source security assurance compliance. </a:t>
            </a:r>
          </a:p>
          <a:p>
            <a:pPr marL="152396" indent="0">
              <a:buNone/>
            </a:pPr>
            <a:endParaRPr lang="en-US" dirty="0"/>
          </a:p>
          <a:p>
            <a:pPr marL="152396" indent="0" algn="ctr">
              <a:buNone/>
            </a:pPr>
            <a:r>
              <a:rPr lang="en-US" sz="2000" dirty="0"/>
              <a:t>High level process standards</a:t>
            </a:r>
          </a:p>
          <a:p>
            <a:pPr marL="152396" indent="0" algn="ctr">
              <a:buNone/>
            </a:pPr>
            <a:r>
              <a:rPr lang="en-US" sz="2000" dirty="0"/>
              <a:t>Simple, effective and suitable for companies of all sizes in all markets</a:t>
            </a:r>
          </a:p>
          <a:p>
            <a:pPr marL="152396" indent="0" algn="ctr">
              <a:buNone/>
            </a:pPr>
            <a:r>
              <a:rPr lang="en-US" sz="2000" dirty="0"/>
              <a:t>Openly developed by a vibrant user community and freely available to all</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4294967295"/>
          </p:nvPr>
        </p:nvSpPr>
        <p:spPr>
          <a:xfrm>
            <a:off x="11824339" y="6583680"/>
            <a:ext cx="367600" cy="274400"/>
          </a:xfrm>
        </p:spPr>
        <p:txBody>
          <a:bodyPr/>
          <a:lstStyle/>
          <a:p>
            <a:fld id="{00000000-1234-1234-1234-123412341234}" type="slidenum">
              <a:rPr lang="en" smtClean="0"/>
              <a:pPr/>
              <a:t>16</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2800" dirty="0"/>
          </a:p>
          <a:p>
            <a:pPr marL="666746" indent="-514350">
              <a:buFont typeface="+mj-lt"/>
              <a:buAutoNum type="arabicPeriod"/>
            </a:pPr>
            <a:r>
              <a:rPr lang="en-US" sz="2800" dirty="0"/>
              <a:t>Self-Certification</a:t>
            </a:r>
          </a:p>
          <a:p>
            <a:pPr marL="666746" indent="-514350">
              <a:buFont typeface="+mj-lt"/>
              <a:buAutoNum type="arabicPeriod"/>
            </a:pPr>
            <a:endParaRPr lang="en-US" sz="2800" dirty="0"/>
          </a:p>
          <a:p>
            <a:pPr marL="666746" indent="-514350">
              <a:buFont typeface="+mj-lt"/>
              <a:buAutoNum type="arabicPeriod"/>
            </a:pPr>
            <a:r>
              <a:rPr lang="en-US" sz="2800" dirty="0"/>
              <a:t>Independent Assessment</a:t>
            </a:r>
          </a:p>
          <a:p>
            <a:pPr marL="666746" indent="-514350">
              <a:buFont typeface="+mj-lt"/>
              <a:buAutoNum type="arabicPeriod"/>
            </a:pPr>
            <a:endParaRPr lang="en-US" sz="2800" dirty="0"/>
          </a:p>
          <a:p>
            <a:pPr marL="666746" indent="-514350">
              <a:buFont typeface="+mj-lt"/>
              <a:buAutoNum type="arabicPeriod"/>
            </a:pPr>
            <a:r>
              <a:rPr lang="en-US" sz="2800" dirty="0"/>
              <a:t>Third-Party Certification</a:t>
            </a:r>
            <a:endParaRPr lang="en-JP" sz="28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Freedom Of Choice In Using Our Standards</a:t>
            </a:r>
            <a:endParaRPr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4074751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Free Self-Certification Material</a:t>
            </a:r>
          </a:p>
        </p:txBody>
      </p:sp>
      <p:sp>
        <p:nvSpPr>
          <p:cNvPr id="181" name="Shape 181"/>
          <p:cNvSpPr txBox="1">
            <a:spLocks noGrp="1"/>
          </p:cNvSpPr>
          <p:nvPr>
            <p:ph type="sldNum" idx="4294967295"/>
          </p:nvPr>
        </p:nvSpPr>
        <p:spPr>
          <a:xfrm>
            <a:off x="11824339" y="6583680"/>
            <a:ext cx="367600" cy="2744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19</a:t>
            </a:fld>
            <a:endParaRPr/>
          </a:p>
        </p:txBody>
      </p:sp>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3"/>
          <a:stretch>
            <a:fillRect/>
          </a:stretch>
        </p:blipFill>
        <p:spPr>
          <a:xfrm>
            <a:off x="2427921" y="1310740"/>
            <a:ext cx="5749892" cy="5030453"/>
          </a:xfrm>
          <a:prstGeom prst="rect">
            <a:avLst/>
          </a:prstGeom>
          <a:effectLst>
            <a:outerShdw blurRad="63500" sx="102000" sy="102000" algn="ctr" rotWithShape="0">
              <a:prstClr val="black">
                <a:alpha val="40000"/>
              </a:prstClr>
            </a:outerShdw>
          </a:effectLst>
        </p:spPr>
      </p:pic>
      <p:pic>
        <p:nvPicPr>
          <p:cNvPr id="2" name="Picture 1" descr="Qr code&#10;&#10;Description automatically generated">
            <a:extLst>
              <a:ext uri="{FF2B5EF4-FFF2-40B4-BE49-F238E27FC236}">
                <a16:creationId xmlns:a16="http://schemas.microsoft.com/office/drawing/2014/main" id="{65E01DBC-972B-17D2-1DDD-89B3527A79CE}"/>
              </a:ext>
            </a:extLst>
          </p:cNvPr>
          <p:cNvPicPr>
            <a:picLocks noChangeAspect="1"/>
          </p:cNvPicPr>
          <p:nvPr/>
        </p:nvPicPr>
        <p:blipFill>
          <a:blip r:embed="rId4"/>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295464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5230</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4026860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100 </a:t>
            </a:r>
            <a:r>
              <a:rPr lang="en-US" dirty="0"/>
              <a:t>Organizations</a:t>
            </a:r>
            <a:r>
              <a:rPr lang="en-US" dirty="0">
                <a:solidFill>
                  <a:srgbClr val="003778"/>
                </a:solidFill>
              </a:rPr>
              <a:t> </a:t>
            </a:r>
            <a:r>
              <a:rPr lang="en-US" dirty="0"/>
              <a:t>Have Announced</a:t>
            </a:r>
            <a:r>
              <a:rPr lang="en-US" dirty="0">
                <a:solidFill>
                  <a:srgbClr val="003778"/>
                </a:solidFill>
              </a:rPr>
              <a:t> Conformant Programs</a:t>
            </a:r>
            <a:r>
              <a:rPr lang="en-US" dirty="0"/>
              <a:t> </a:t>
            </a:r>
            <a:r>
              <a:rPr lang="en-US" dirty="0">
                <a:solidFill>
                  <a:srgbClr val="003778"/>
                </a:solidFill>
              </a:rPr>
              <a:t>On The OpenChain Website</a:t>
            </a:r>
            <a:endParaRPr dirty="0">
              <a:solidFill>
                <a:srgbClr val="003778"/>
              </a:solidFill>
            </a:endParaRPr>
          </a:p>
        </p:txBody>
      </p:sp>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3"/>
              </a:rPr>
              <a:t>PwC Survey shows 20% of companies in Germany with over 2,000 employees already used ISO/IEC 5230</a:t>
            </a:r>
            <a:r>
              <a:rPr lang="en-US" sz="1867"/>
              <a:t>.</a:t>
            </a:r>
          </a:p>
        </p:txBody>
      </p:sp>
      <p:pic>
        <p:nvPicPr>
          <p:cNvPr id="4" name="Picture 3" descr="A picture containing text, screenshot, font, web page&#10;&#10;Description automatically generated">
            <a:extLst>
              <a:ext uri="{FF2B5EF4-FFF2-40B4-BE49-F238E27FC236}">
                <a16:creationId xmlns:a16="http://schemas.microsoft.com/office/drawing/2014/main" id="{0C619CE9-98CF-A6EE-98B1-F7AAC7D5D60D}"/>
              </a:ext>
            </a:extLst>
          </p:cNvPr>
          <p:cNvPicPr>
            <a:picLocks noChangeAspect="1"/>
          </p:cNvPicPr>
          <p:nvPr/>
        </p:nvPicPr>
        <p:blipFill>
          <a:blip r:embed="rId4"/>
          <a:stretch>
            <a:fillRect/>
          </a:stretch>
        </p:blipFill>
        <p:spPr>
          <a:xfrm>
            <a:off x="398317" y="1798983"/>
            <a:ext cx="5813640" cy="3897781"/>
          </a:xfrm>
          <a:prstGeom prst="rect">
            <a:avLst/>
          </a:prstGeom>
        </p:spPr>
      </p:pic>
      <p:pic>
        <p:nvPicPr>
          <p:cNvPr id="7" name="Picture 6" descr="A group of logos on a white background&#10;&#10;Description automatically generated with low confidence">
            <a:extLst>
              <a:ext uri="{FF2B5EF4-FFF2-40B4-BE49-F238E27FC236}">
                <a16:creationId xmlns:a16="http://schemas.microsoft.com/office/drawing/2014/main" id="{905A138E-63C3-3E4B-FFC3-9AF1AF1E6937}"/>
              </a:ext>
            </a:extLst>
          </p:cNvPr>
          <p:cNvPicPr>
            <a:picLocks noChangeAspect="1"/>
          </p:cNvPicPr>
          <p:nvPr/>
        </p:nvPicPr>
        <p:blipFill>
          <a:blip r:embed="rId5"/>
          <a:stretch>
            <a:fillRect/>
          </a:stretch>
        </p:blipFill>
        <p:spPr>
          <a:xfrm>
            <a:off x="6449925" y="1968897"/>
            <a:ext cx="5343758" cy="3527977"/>
          </a:xfrm>
          <a:prstGeom prst="rect">
            <a:avLst/>
          </a:prstGeom>
        </p:spPr>
      </p:pic>
    </p:spTree>
    <p:extLst>
      <p:ext uri="{BB962C8B-B14F-4D97-AF65-F5344CB8AC3E}">
        <p14:creationId xmlns:p14="http://schemas.microsoft.com/office/powerpoint/2010/main" val="3475667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Recent Significant ISO/IEC 5230 Conformance</a:t>
            </a:r>
            <a:endParaRPr dirty="0">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6769783" y="3000133"/>
            <a:ext cx="2621581" cy="1148783"/>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5"/>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6"/>
          <a:stretch>
            <a:fillRect/>
          </a:stretch>
        </p:blipFill>
        <p:spPr>
          <a:xfrm>
            <a:off x="2064952" y="3161556"/>
            <a:ext cx="3219928" cy="987360"/>
          </a:xfrm>
          <a:prstGeom prst="rect">
            <a:avLst/>
          </a:prstGeom>
        </p:spPr>
      </p:pic>
      <p:pic>
        <p:nvPicPr>
          <p:cNvPr id="3" name="Graphic 2">
            <a:extLst>
              <a:ext uri="{FF2B5EF4-FFF2-40B4-BE49-F238E27FC236}">
                <a16:creationId xmlns:a16="http://schemas.microsoft.com/office/drawing/2014/main" id="{0F71B387-A855-FA3C-F1DF-EA409D9A25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3200" y="4815956"/>
            <a:ext cx="4165600" cy="571500"/>
          </a:xfrm>
          <a:prstGeom prst="rect">
            <a:avLst/>
          </a:prstGeom>
        </p:spPr>
      </p:pic>
    </p:spTree>
    <p:extLst>
      <p:ext uri="{BB962C8B-B14F-4D97-AF65-F5344CB8AC3E}">
        <p14:creationId xmlns:p14="http://schemas.microsoft.com/office/powerpoint/2010/main" val="2109464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DIS 18974</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362800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818754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Outreach Improvements</a:t>
            </a:r>
            <a:endParaRPr dirty="0">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4"/>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5" y="2228367"/>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16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Participation Improvements</a:t>
            </a:r>
            <a:endParaRPr dirty="0">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9" y="1481211"/>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8977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Reference Material Improvements</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8932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Producing New And Improved Material</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1"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5115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8" name="Google Shape;279;g17bbeb37c32_0_11">
            <a:extLst>
              <a:ext uri="{FF2B5EF4-FFF2-40B4-BE49-F238E27FC236}">
                <a16:creationId xmlns:a16="http://schemas.microsoft.com/office/drawing/2014/main" id="{EF29958F-99F9-9D5C-C2B4-3E3552E4DE74}"/>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t>Use Of Our Reference Material By The Market</a:t>
            </a:r>
            <a:endParaRPr dirty="0">
              <a:solidFill>
                <a:srgbClr val="003778"/>
              </a:solidFill>
            </a:endParaRPr>
          </a:p>
        </p:txBody>
      </p:sp>
      <p:sp>
        <p:nvSpPr>
          <p:cNvPr id="181" name="Shape 181"/>
          <p:cNvSpPr txBox="1">
            <a:spLocks noGrp="1"/>
          </p:cNvSpPr>
          <p:nvPr>
            <p:ph type="sldNum" idx="4294967295"/>
          </p:nvPr>
        </p:nvSpPr>
        <p:spPr>
          <a:xfrm>
            <a:off x="11823700" y="6583363"/>
            <a:ext cx="368300" cy="274637"/>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32</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5878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Continuing Our Educational Webinars</a:t>
            </a:r>
            <a:endParaRPr dirty="0">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4" y="1540142"/>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7944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Many Events</a:t>
            </a:r>
            <a:endParaRPr dirty="0">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7" y="1711903"/>
            <a:ext cx="4574007" cy="3100572"/>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8313929" y="1584960"/>
            <a:ext cx="3361835" cy="3227515"/>
          </a:xfrm>
          <a:prstGeom prst="rect">
            <a:avLst/>
          </a:prstGeom>
          <a:effectLst>
            <a:outerShdw blurRad="63500" sx="102000" sy="102000" algn="ctr" rotWithShape="0">
              <a:prstClr val="black">
                <a:alpha val="40000"/>
              </a:prstClr>
            </a:outerShdw>
          </a:effectLst>
        </p:spPr>
      </p:pic>
      <p:pic>
        <p:nvPicPr>
          <p:cNvPr id="2" name="Picture 1" descr="Graphical user interface&#10;&#10;Description automatically generated">
            <a:extLst>
              <a:ext uri="{FF2B5EF4-FFF2-40B4-BE49-F238E27FC236}">
                <a16:creationId xmlns:a16="http://schemas.microsoft.com/office/drawing/2014/main" id="{A06EEB75-D2EA-2F69-7202-1B8B9F19C353}"/>
              </a:ext>
            </a:extLst>
          </p:cNvPr>
          <p:cNvPicPr>
            <a:picLocks noChangeAspect="1"/>
          </p:cNvPicPr>
          <p:nvPr/>
        </p:nvPicPr>
        <p:blipFill>
          <a:blip r:embed="rId5"/>
          <a:stretch>
            <a:fillRect/>
          </a:stretch>
        </p:blipFill>
        <p:spPr>
          <a:xfrm>
            <a:off x="4458614" y="3121510"/>
            <a:ext cx="4187375" cy="33819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5347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Including Our Standards In Publications</a:t>
            </a:r>
            <a:endParaRPr dirty="0">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415600" y="2570735"/>
            <a:ext cx="5875036" cy="2451839"/>
          </a:xfrm>
          <a:prstGeom prst="rect">
            <a:avLst/>
          </a:prstGeom>
          <a:effectLst>
            <a:outerShdw blurRad="63500" sx="102000" sy="102000" algn="ctr" rotWithShape="0">
              <a:prstClr val="black">
                <a:alpha val="40000"/>
              </a:prstClr>
            </a:outerShdw>
          </a:effectLst>
        </p:spPr>
      </p:pic>
      <p:pic>
        <p:nvPicPr>
          <p:cNvPr id="4" name="Picture 3" descr="A screenshot of a web page&#10;&#10;Description automatically generated with medium confidence">
            <a:extLst>
              <a:ext uri="{FF2B5EF4-FFF2-40B4-BE49-F238E27FC236}">
                <a16:creationId xmlns:a16="http://schemas.microsoft.com/office/drawing/2014/main" id="{FE29A0AC-361E-9599-9D14-7B56EAB6E1E6}"/>
              </a:ext>
            </a:extLst>
          </p:cNvPr>
          <p:cNvPicPr>
            <a:picLocks noChangeAspect="1"/>
          </p:cNvPicPr>
          <p:nvPr/>
        </p:nvPicPr>
        <p:blipFill>
          <a:blip r:embed="rId4"/>
          <a:stretch>
            <a:fillRect/>
          </a:stretch>
        </p:blipFill>
        <p:spPr>
          <a:xfrm>
            <a:off x="6519232" y="2393957"/>
            <a:ext cx="5257168" cy="28053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94286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28B96412-0525-70E4-580D-5DC922346D2B}"/>
              </a:ext>
            </a:extLst>
          </p:cNvPr>
          <p:cNvPicPr>
            <a:picLocks noChangeAspect="1"/>
          </p:cNvPicPr>
          <p:nvPr/>
        </p:nvPicPr>
        <p:blipFill>
          <a:blip r:embed="rId3"/>
          <a:stretch>
            <a:fillRect/>
          </a:stretch>
        </p:blipFill>
        <p:spPr>
          <a:xfrm>
            <a:off x="425253" y="1694688"/>
            <a:ext cx="5447976" cy="4273296"/>
          </a:xfrm>
          <a:prstGeom prst="rect">
            <a:avLst/>
          </a:prstGeom>
          <a:effectLst>
            <a:outerShdw blurRad="63500" sx="102000" sy="102000" algn="ctr" rotWithShape="0">
              <a:prstClr val="black">
                <a:alpha val="40000"/>
              </a:prstClr>
            </a:outerShdw>
          </a:effectLst>
        </p:spPr>
      </p:pic>
      <p:pic>
        <p:nvPicPr>
          <p:cNvPr id="8" name="Picture 7" descr="A screenshot of a computer&#10;&#10;Description automatically generated with low confidence">
            <a:extLst>
              <a:ext uri="{FF2B5EF4-FFF2-40B4-BE49-F238E27FC236}">
                <a16:creationId xmlns:a16="http://schemas.microsoft.com/office/drawing/2014/main" id="{B9208676-4B57-E377-2E64-C7E96D3DA485}"/>
              </a:ext>
            </a:extLst>
          </p:cNvPr>
          <p:cNvPicPr>
            <a:picLocks noChangeAspect="1"/>
          </p:cNvPicPr>
          <p:nvPr/>
        </p:nvPicPr>
        <p:blipFill>
          <a:blip r:embed="rId4"/>
          <a:stretch>
            <a:fillRect/>
          </a:stretch>
        </p:blipFill>
        <p:spPr>
          <a:xfrm>
            <a:off x="6318773" y="1694688"/>
            <a:ext cx="5457628" cy="4273296"/>
          </a:xfrm>
          <a:prstGeom prst="rect">
            <a:avLst/>
          </a:prstGeom>
          <a:effectLst>
            <a:outerShdw blurRad="63500" sx="102000" sy="102000" algn="ctr" rotWithShape="0">
              <a:prstClr val="black">
                <a:alpha val="40000"/>
              </a:prstClr>
            </a:outerShdw>
          </a:effectLst>
        </p:spPr>
      </p:pic>
      <p:sp>
        <p:nvSpPr>
          <p:cNvPr id="4" name="Google Shape;279;g17bbeb37c32_0_11">
            <a:extLst>
              <a:ext uri="{FF2B5EF4-FFF2-40B4-BE49-F238E27FC236}">
                <a16:creationId xmlns:a16="http://schemas.microsoft.com/office/drawing/2014/main" id="{CD79F45D-6DBE-8F68-738C-EB36453B8E62}"/>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And So Much More…</a:t>
            </a:r>
            <a:endParaRPr dirty="0">
              <a:solidFill>
                <a:srgbClr val="003778"/>
              </a:solidFill>
            </a:endParaRPr>
          </a:p>
        </p:txBody>
      </p:sp>
    </p:spTree>
    <p:extLst>
      <p:ext uri="{BB962C8B-B14F-4D97-AF65-F5344CB8AC3E}">
        <p14:creationId xmlns:p14="http://schemas.microsoft.com/office/powerpoint/2010/main" val="3404359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Building The Future</a:t>
            </a:r>
          </a:p>
        </p:txBody>
      </p:sp>
    </p:spTree>
    <p:extLst>
      <p:ext uri="{BB962C8B-B14F-4D97-AF65-F5344CB8AC3E}">
        <p14:creationId xmlns:p14="http://schemas.microsoft.com/office/powerpoint/2010/main" val="2677954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a:bodyPr>
          <a:lstStyle/>
          <a:p>
            <a:r>
              <a:rPr lang="en-US" dirty="0"/>
              <a:t>We are editing the next generations of our standards, with solid feedback on issues, and changes heading in the direction of improved clarity.</a:t>
            </a:r>
          </a:p>
          <a:p>
            <a:r>
              <a:rPr lang="en-US" dirty="0"/>
              <a:t>The open and closed issues are tracked via GitHub:</a:t>
            </a:r>
            <a:br>
              <a:rPr lang="en-US" dirty="0"/>
            </a:br>
            <a:r>
              <a:rPr lang="en-US" dirty="0"/>
              <a:t>Licensing: </a:t>
            </a:r>
            <a:r>
              <a:rPr lang="en-US" sz="1600" dirty="0">
                <a:hlinkClick r:id="rId3"/>
              </a:rPr>
              <a:t>https://github.com/OpenChain-Project/License-Compliance-Specification/issues</a:t>
            </a:r>
            <a:r>
              <a:rPr lang="en-US" sz="1600" dirty="0"/>
              <a:t> </a:t>
            </a:r>
            <a:br>
              <a:rPr lang="en-US" dirty="0"/>
            </a:br>
            <a:r>
              <a:rPr lang="en-US" dirty="0"/>
              <a:t>Security: </a:t>
            </a:r>
            <a:r>
              <a:rPr lang="en-US" sz="1600" dirty="0">
                <a:hlinkClick r:id="rId4"/>
              </a:rPr>
              <a:t>https://github.com/OpenChain-Project/Security-Assurance-Specification/issues</a:t>
            </a:r>
            <a:r>
              <a:rPr lang="en-US" sz="1600" dirty="0"/>
              <a:t> </a:t>
            </a:r>
          </a:p>
          <a:p>
            <a:r>
              <a:rPr lang="en-US" dirty="0"/>
              <a:t>The draft next generation specifications are also hosted on GitHub:</a:t>
            </a:r>
            <a:br>
              <a:rPr lang="en-US" dirty="0"/>
            </a:br>
            <a:r>
              <a:rPr lang="en-US" dirty="0"/>
              <a:t>Licensing: </a:t>
            </a:r>
            <a:r>
              <a:rPr lang="en-US" sz="1733" dirty="0">
                <a:hlinkClick r:id="rId5"/>
              </a:rPr>
              <a:t>https://github.com/OpenChain-Project/License-Compliance-Specification/blob/master/3.0/en/openchain-license-compliance-3.0.md</a:t>
            </a:r>
            <a:r>
              <a:rPr lang="en-US" sz="1733" dirty="0"/>
              <a:t> </a:t>
            </a:r>
            <a:br>
              <a:rPr lang="en-US" dirty="0"/>
            </a:br>
            <a:r>
              <a:rPr lang="en-US" dirty="0"/>
              <a:t>Security: </a:t>
            </a:r>
            <a:r>
              <a:rPr lang="en-US" sz="1733" dirty="0">
                <a:hlinkClick r:id="rId6"/>
              </a:rPr>
              <a:t>https://github.com/OpenChain-Project/Security-Assurance-Specification/blob/main/Security-Assurance-Specification/2.0/en/openchain-security-specification-2.0.md</a:t>
            </a:r>
            <a:r>
              <a:rPr lang="en-US" sz="1733" dirty="0"/>
              <a:t> </a:t>
            </a:r>
          </a:p>
          <a:p>
            <a:r>
              <a:rPr lang="en-US" dirty="0"/>
              <a:t>As are the slides used for every meeting (two meetings per month):</a:t>
            </a:r>
            <a:br>
              <a:rPr lang="en-US" dirty="0"/>
            </a:br>
            <a:r>
              <a:rPr lang="en-US" sz="1733" dirty="0">
                <a:hlinkClick r:id="rId7"/>
              </a:rPr>
              <a:t>https://github.com/OpenChain-Project/Meeting-Minutes/tree/main/Slides</a:t>
            </a:r>
            <a:r>
              <a:rPr lang="en-US" sz="1733" dirty="0"/>
              <a:t> </a:t>
            </a:r>
          </a:p>
        </p:txBody>
      </p:sp>
    </p:spTree>
    <p:extLst>
      <p:ext uri="{BB962C8B-B14F-4D97-AF65-F5344CB8AC3E}">
        <p14:creationId xmlns:p14="http://schemas.microsoft.com/office/powerpoint/2010/main" val="3675578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launched a Legal Work Group on the 25th of April 2023. </a:t>
            </a:r>
          </a:p>
          <a:p>
            <a:r>
              <a:rPr lang="en-US" dirty="0"/>
              <a:t>We are exploring model provisions for including OpenChain ISO/IEC 5230 and OpenChain ISO/IEC DIS 18974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2145701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Cool </a:t>
            </a:r>
            <a:r>
              <a:rPr lang="en-US" dirty="0" err="1">
                <a:latin typeface="+mn-lt"/>
                <a:ea typeface="Roboto Slab"/>
                <a:cs typeface="Roboto Slab"/>
                <a:sym typeface="Roboto Slab"/>
              </a:rPr>
              <a:t>Commerical</a:t>
            </a:r>
            <a:r>
              <a:rPr lang="en-US" dirty="0">
                <a:latin typeface="+mn-lt"/>
                <a:ea typeface="Roboto Slab"/>
                <a:cs typeface="Roboto Slab"/>
                <a:sym typeface="Roboto Slab"/>
              </a:rPr>
              <a:t> Provider Data Points</a:t>
            </a:r>
          </a:p>
        </p:txBody>
      </p:sp>
    </p:spTree>
    <p:extLst>
      <p:ext uri="{BB962C8B-B14F-4D97-AF65-F5344CB8AC3E}">
        <p14:creationId xmlns:p14="http://schemas.microsoft.com/office/powerpoint/2010/main" val="4256810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OpenChain Has 12 Official Third-Party Certifiers</a:t>
            </a:r>
            <a:endParaRPr dirty="0">
              <a:solidFill>
                <a:srgbClr val="003778"/>
              </a:solidFill>
            </a:endParaRPr>
          </a:p>
        </p:txBody>
      </p:sp>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3" name="Picture 2" descr="A picture containing text, screenshot, font, logo&#10;&#10;Description automatically generated">
            <a:extLst>
              <a:ext uri="{FF2B5EF4-FFF2-40B4-BE49-F238E27FC236}">
                <a16:creationId xmlns:a16="http://schemas.microsoft.com/office/drawing/2014/main" id="{7CB9571C-30EB-FD70-B611-F7E89BFD8779}"/>
              </a:ext>
            </a:extLst>
          </p:cNvPr>
          <p:cNvPicPr>
            <a:picLocks noChangeAspect="1"/>
          </p:cNvPicPr>
          <p:nvPr/>
        </p:nvPicPr>
        <p:blipFill>
          <a:blip r:embed="rId3"/>
          <a:stretch>
            <a:fillRect/>
          </a:stretch>
        </p:blipFill>
        <p:spPr>
          <a:xfrm>
            <a:off x="1771306" y="1800956"/>
            <a:ext cx="8737257" cy="4570125"/>
          </a:xfrm>
          <a:prstGeom prst="rect">
            <a:avLst/>
          </a:prstGeom>
        </p:spPr>
      </p:pic>
    </p:spTree>
    <p:extLst>
      <p:ext uri="{BB962C8B-B14F-4D97-AF65-F5344CB8AC3E}">
        <p14:creationId xmlns:p14="http://schemas.microsoft.com/office/powerpoint/2010/main" val="3250583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OpenChain Has 28 Official Service Providers</a:t>
            </a:r>
            <a:endParaRPr dirty="0">
              <a:solidFill>
                <a:srgbClr val="003778"/>
              </a:solidFill>
            </a:endParaRPr>
          </a:p>
        </p:txBody>
      </p:sp>
      <p:pic>
        <p:nvPicPr>
          <p:cNvPr id="3" name="Picture 2" descr="A collection of logos&#10;&#10;Description automatically generated with low confidence">
            <a:extLst>
              <a:ext uri="{FF2B5EF4-FFF2-40B4-BE49-F238E27FC236}">
                <a16:creationId xmlns:a16="http://schemas.microsoft.com/office/drawing/2014/main" id="{1D6AFC0E-75BD-1710-AF39-6879B2DAEEC8}"/>
              </a:ext>
            </a:extLst>
          </p:cNvPr>
          <p:cNvPicPr>
            <a:picLocks noChangeAspect="1"/>
          </p:cNvPicPr>
          <p:nvPr/>
        </p:nvPicPr>
        <p:blipFill>
          <a:blip r:embed="rId3"/>
          <a:stretch>
            <a:fillRect/>
          </a:stretch>
        </p:blipFill>
        <p:spPr>
          <a:xfrm>
            <a:off x="3007489" y="1172163"/>
            <a:ext cx="6177022" cy="5685837"/>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err="1">
                <a:latin typeface="+mn-lt"/>
                <a:ea typeface="Roboto Slab"/>
                <a:cs typeface="Roboto Slab"/>
                <a:sym typeface="Roboto Slab"/>
              </a:rPr>
              <a:t>tl;dr</a:t>
            </a:r>
            <a:r>
              <a:rPr lang="en-US" dirty="0">
                <a:latin typeface="+mn-lt"/>
                <a:ea typeface="Roboto Slab"/>
                <a:cs typeface="Roboto Slab"/>
                <a:sym typeface="Roboto Slab"/>
              </a:rPr>
              <a:t>:</a:t>
            </a:r>
            <a:br>
              <a:rPr lang="en-US" dirty="0">
                <a:latin typeface="+mn-lt"/>
                <a:ea typeface="Roboto Slab"/>
                <a:cs typeface="Roboto Slab"/>
                <a:sym typeface="Roboto Slab"/>
              </a:rPr>
            </a:br>
            <a:r>
              <a:rPr lang="en-US" sz="4400" dirty="0">
                <a:latin typeface="+mn-lt"/>
                <a:ea typeface="Roboto Slab"/>
                <a:cs typeface="Roboto Slab"/>
                <a:sym typeface="Roboto Slab"/>
              </a:rPr>
              <a:t>Big Project, Big Community.</a:t>
            </a:r>
            <a:br>
              <a:rPr lang="en-US" sz="4400" dirty="0">
                <a:latin typeface="+mn-lt"/>
                <a:ea typeface="Roboto Slab"/>
                <a:cs typeface="Roboto Slab"/>
                <a:sym typeface="Roboto Slab"/>
              </a:rPr>
            </a:br>
            <a:r>
              <a:rPr lang="en-US" sz="4400" dirty="0">
                <a:latin typeface="+mn-lt"/>
                <a:ea typeface="Roboto Slab"/>
                <a:cs typeface="Roboto Slab"/>
                <a:sym typeface="Roboto Slab"/>
              </a:rPr>
              <a:t>Plenty Commercial Support Too.</a:t>
            </a:r>
          </a:p>
        </p:txBody>
      </p:sp>
    </p:spTree>
    <p:extLst>
      <p:ext uri="{BB962C8B-B14F-4D97-AF65-F5344CB8AC3E}">
        <p14:creationId xmlns:p14="http://schemas.microsoft.com/office/powerpoint/2010/main" val="562203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Get Started With Your Adoption and Participation</a:t>
            </a:r>
            <a:endParaRPr dirty="0"/>
          </a:p>
        </p:txBody>
      </p:sp>
      <p:sp>
        <p:nvSpPr>
          <p:cNvPr id="158" name="Google Shape;158;p25"/>
          <p:cNvSpPr txBox="1">
            <a:spLocks noGrp="1"/>
          </p:cNvSpPr>
          <p:nvPr>
            <p:ph type="body" idx="4294967295"/>
          </p:nvPr>
        </p:nvSpPr>
        <p:spPr>
          <a:xfrm>
            <a:off x="0" y="5832475"/>
            <a:ext cx="11633200" cy="785813"/>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3"/>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101771" y="6295466"/>
            <a:ext cx="7988457" cy="307777"/>
          </a:xfrm>
          <a:prstGeom prst="rect">
            <a:avLst/>
          </a:prstGeom>
          <a:noFill/>
        </p:spPr>
        <p:txBody>
          <a:bodyPr wrap="square" rtlCol="0">
            <a:spAutoFit/>
          </a:bodyPr>
          <a:lstStyle/>
          <a:p>
            <a:pPr algn="ctr"/>
            <a:r>
              <a:rPr lang="en-US" dirty="0">
                <a:solidFill>
                  <a:schemeClr val="tx2"/>
                </a:solidFill>
              </a:rPr>
              <a:t>https://www.synopsys.com/blogs/software-security/open-source-trends-ossra-report/ (2022)</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4294967295"/>
          </p:nvPr>
        </p:nvSpPr>
        <p:spPr>
          <a:xfrm>
            <a:off x="11824339" y="6583680"/>
            <a:ext cx="367600" cy="274400"/>
          </a:xfrm>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4294967295"/>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13844</TotalTime>
  <Words>1266</Words>
  <Application>Microsoft Macintosh PowerPoint</Application>
  <PresentationFormat>Widescreen</PresentationFormat>
  <Paragraphs>131</Paragraphs>
  <Slides>46</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Roboto Slab</vt:lpstr>
      <vt:lpstr>Roboto Slab Light</vt:lpstr>
      <vt:lpstr>Office Theme</vt:lpstr>
      <vt:lpstr>The OpenChain Project</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Our Newest Board Member: CARIAD for VW</vt:lpstr>
      <vt:lpstr>PowerPoint Presentation</vt:lpstr>
      <vt:lpstr>Broader Community</vt:lpstr>
      <vt:lpstr>Example Verticals Impacted by OpenChain</vt:lpstr>
      <vt:lpstr>Trillions More In Market Value Touched</vt:lpstr>
      <vt:lpstr>1,000+</vt:lpstr>
      <vt:lpstr>Trust Built By Process Management</vt:lpstr>
      <vt:lpstr>The Standards Work Company By Company</vt:lpstr>
      <vt:lpstr>Freedom Of Choice In Using Our Standards</vt:lpstr>
      <vt:lpstr>Free Self-Certification Material</vt:lpstr>
      <vt:lpstr>Key News Around  ISO/IEC 5230 </vt:lpstr>
      <vt:lpstr>100 Organizations Have Announced Conformant Programs On The OpenChain Website</vt:lpstr>
      <vt:lpstr>Recent Significant ISO/IEC 5230 Conformance</vt:lpstr>
      <vt:lpstr>20%</vt:lpstr>
      <vt:lpstr>Key News Around  ISO/IEC DIS 18974 </vt:lpstr>
      <vt:lpstr>Momentum Is Growing Around ISO/IEC DIS 18974 </vt:lpstr>
      <vt:lpstr>Conformance Continues With De-Facto Standard</vt:lpstr>
      <vt:lpstr>What Else Is Happening?</vt:lpstr>
      <vt:lpstr>Project Outreach Improvements</vt:lpstr>
      <vt:lpstr>Project Participation Improvements</vt:lpstr>
      <vt:lpstr>Project Reference Material Improvements</vt:lpstr>
      <vt:lpstr>Producing New And Improved Material</vt:lpstr>
      <vt:lpstr>Use Of Our Reference Material By The Market</vt:lpstr>
      <vt:lpstr>Continuing Our Educational Webinars</vt:lpstr>
      <vt:lpstr>Many Events</vt:lpstr>
      <vt:lpstr>Including Our Standards In Publications</vt:lpstr>
      <vt:lpstr>And So Much More…</vt:lpstr>
      <vt:lpstr>Building The Future</vt:lpstr>
      <vt:lpstr>Licensing and Security Specification Editing</vt:lpstr>
      <vt:lpstr>Model Language For Procurement</vt:lpstr>
      <vt:lpstr>Cool Commerical Provider Data Points</vt:lpstr>
      <vt:lpstr>OpenChain Has 12 Official Third-Party Certifiers</vt:lpstr>
      <vt:lpstr>OpenChain Has 28 Official Service Providers</vt:lpstr>
      <vt:lpstr>OpenChain Has 22 Official Legal Providers</vt:lpstr>
      <vt:lpstr>OpenChain Has 12 Official Tooling Vendors</vt:lpstr>
      <vt:lpstr>tl;dr: Big Project, Big Community. Plenty Commercial Support Too.</vt:lpstr>
      <vt:lpstr>Get Started With Your Adoption and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Shane Coughlan</cp:lastModifiedBy>
  <cp:revision>249</cp:revision>
  <dcterms:created xsi:type="dcterms:W3CDTF">2019-04-09T08:37:53Z</dcterms:created>
  <dcterms:modified xsi:type="dcterms:W3CDTF">2023-06-27T21:12:56Z</dcterms:modified>
</cp:coreProperties>
</file>